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38404800" cy="27432000"/>
  <p:notesSz cx="6858000" cy="9144000"/>
  <p:defaultTextStyle>
    <a:defPPr>
      <a:defRPr lang="en-US"/>
    </a:defPPr>
    <a:lvl1pPr marL="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36576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8" d="100"/>
          <a:sy n="28" d="100"/>
        </p:scale>
        <p:origin x="-1236" y="-114"/>
      </p:cViewPr>
      <p:guideLst>
        <p:guide orient="horz" pos="8640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IRUM\Documents\Curt\CMU\Fall%202013\Computer%20Vision\Project\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[stats.xlsx]Sheet1!$D$1:$H$1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[stats.xlsx]Sheet1!$D$2:$H$2</c:f>
              <c:numCache>
                <c:formatCode>General</c:formatCode>
                <c:ptCount val="5"/>
                <c:pt idx="0">
                  <c:v>1.375</c:v>
                </c:pt>
                <c:pt idx="1">
                  <c:v>0.81</c:v>
                </c:pt>
                <c:pt idx="2">
                  <c:v>0.2591</c:v>
                </c:pt>
                <c:pt idx="3">
                  <c:v>0.25700000000000001</c:v>
                </c:pt>
                <c:pt idx="4">
                  <c:v>2.5100000000000001E-2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42432"/>
        <c:axId val="124643968"/>
      </c:barChart>
      <c:catAx>
        <c:axId val="124642432"/>
        <c:scaling>
          <c:orientation val="minMax"/>
        </c:scaling>
        <c:delete val="0"/>
        <c:axPos val="b"/>
        <c:majorTickMark val="out"/>
        <c:minorTickMark val="none"/>
        <c:tickLblPos val="nextTo"/>
        <c:crossAx val="124643968"/>
        <c:crosses val="autoZero"/>
        <c:auto val="1"/>
        <c:lblAlgn val="ctr"/>
        <c:lblOffset val="100"/>
        <c:noMultiLvlLbl val="0"/>
      </c:catAx>
      <c:valAx>
        <c:axId val="1246439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46424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[stats.xlsx]Sheet1!$D$1:$H$1</c:f>
              <c:strCache>
                <c:ptCount val="1"/>
                <c:pt idx="0">
                  <c:v>Hough Transform Harris Default Min Eigen Harris FAST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[stats.xlsx]Sheet1!$D$1:$H$1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[stats.xlsx]Sheet1!$D$3:$H$3</c:f>
              <c:numCache>
                <c:formatCode>General</c:formatCode>
                <c:ptCount val="5"/>
                <c:pt idx="0">
                  <c:v>2.2606000000000002</c:v>
                </c:pt>
                <c:pt idx="1">
                  <c:v>0.4274</c:v>
                </c:pt>
                <c:pt idx="2">
                  <c:v>0.42430000000000001</c:v>
                </c:pt>
                <c:pt idx="3">
                  <c:v>0.38329999999999997</c:v>
                </c:pt>
                <c:pt idx="4">
                  <c:v>5.9400000000000001E-2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48832"/>
        <c:axId val="124732544"/>
      </c:barChart>
      <c:catAx>
        <c:axId val="124648832"/>
        <c:scaling>
          <c:orientation val="minMax"/>
        </c:scaling>
        <c:delete val="0"/>
        <c:axPos val="b"/>
        <c:majorTickMark val="out"/>
        <c:minorTickMark val="none"/>
        <c:tickLblPos val="nextTo"/>
        <c:crossAx val="124732544"/>
        <c:crosses val="autoZero"/>
        <c:auto val="1"/>
        <c:lblAlgn val="ctr"/>
        <c:lblOffset val="100"/>
        <c:noMultiLvlLbl val="0"/>
      </c:catAx>
      <c:valAx>
        <c:axId val="1247325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4648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Compression Time vs Image Size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Sheet1!$F$9:$F$12</c:f>
              <c:strCache>
                <c:ptCount val="1"/>
                <c:pt idx="0">
                  <c:v>1627 x 910 630 x 420 500 x 500 159 x 119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Sheet1!$F$9:$F$12</c:f>
              <c:strCache>
                <c:ptCount val="4"/>
                <c:pt idx="0">
                  <c:v>1627 x 910</c:v>
                </c:pt>
                <c:pt idx="1">
                  <c:v>630 x 420</c:v>
                </c:pt>
                <c:pt idx="2">
                  <c:v>500 x 500</c:v>
                </c:pt>
                <c:pt idx="3">
                  <c:v>159 x 119</c:v>
                </c:pt>
              </c:strCache>
            </c:strRef>
          </c:cat>
          <c:val>
            <c:numRef>
              <c:f>Sheet1!$D$9:$D$12</c:f>
              <c:numCache>
                <c:formatCode>General</c:formatCode>
                <c:ptCount val="4"/>
                <c:pt idx="0">
                  <c:v>0.14449999999999999</c:v>
                </c:pt>
                <c:pt idx="1">
                  <c:v>7.8100000000000003E-2</c:v>
                </c:pt>
                <c:pt idx="2">
                  <c:v>7.6600000000000001E-2</c:v>
                </c:pt>
                <c:pt idx="3">
                  <c:v>5.1900000000000002E-2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4632448"/>
        <c:axId val="124757504"/>
      </c:barChart>
      <c:catAx>
        <c:axId val="124632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4757504"/>
        <c:crosses val="autoZero"/>
        <c:auto val="1"/>
        <c:lblAlgn val="ctr"/>
        <c:lblOffset val="100"/>
        <c:noMultiLvlLbl val="0"/>
      </c:catAx>
      <c:valAx>
        <c:axId val="124757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246324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8521703"/>
            <a:ext cx="3264408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5544800"/>
            <a:ext cx="2688336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5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098555"/>
            <a:ext cx="8641080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098555"/>
            <a:ext cx="25283160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1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17627602"/>
            <a:ext cx="32644080" cy="54483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1626854"/>
            <a:ext cx="32644080" cy="600074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6400803"/>
            <a:ext cx="1696212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6400803"/>
            <a:ext cx="1696212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2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140452"/>
            <a:ext cx="16968790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8699500"/>
            <a:ext cx="16968790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8" y="6140452"/>
            <a:ext cx="16975455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8" y="8699500"/>
            <a:ext cx="16975455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72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092200"/>
            <a:ext cx="12634915" cy="46482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092202"/>
            <a:ext cx="21469350" cy="23412452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5740402"/>
            <a:ext cx="12634915" cy="18764252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19202401"/>
            <a:ext cx="23042880" cy="22669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451100"/>
            <a:ext cx="23042880" cy="16459200"/>
          </a:xfrm>
        </p:spPr>
        <p:txBody>
          <a:bodyPr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1469353"/>
            <a:ext cx="23042880" cy="3219448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098552"/>
            <a:ext cx="34564320" cy="4572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6400803"/>
            <a:ext cx="34564320" cy="18103852"/>
          </a:xfrm>
          <a:prstGeom prst="rect">
            <a:avLst/>
          </a:prstGeom>
        </p:spPr>
        <p:txBody>
          <a:bodyPr vert="horz" lIns="365760" tIns="182880" rIns="365760" bIns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25425402"/>
            <a:ext cx="89611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1A1B1-EF90-447D-BFCC-57FC3985170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25425402"/>
            <a:ext cx="121615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25425402"/>
            <a:ext cx="896112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A9287-0886-4A4F-BAF2-D7622558E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57600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0" indent="-13716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0" indent="-11430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spcBef>
          <a:spcPct val="20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chart" Target="../charts/chart2.xml"/><Relationship Id="rId26" Type="http://schemas.openxmlformats.org/officeDocument/2006/relationships/image" Target="../media/image21.jpeg"/><Relationship Id="rId39" Type="http://schemas.openxmlformats.org/officeDocument/2006/relationships/image" Target="../media/image34.jpe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34" Type="http://schemas.openxmlformats.org/officeDocument/2006/relationships/image" Target="../media/image29.jpeg"/><Relationship Id="rId42" Type="http://schemas.openxmlformats.org/officeDocument/2006/relationships/image" Target="../media/image37.jpe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5" Type="http://schemas.openxmlformats.org/officeDocument/2006/relationships/image" Target="../media/image20.jpeg"/><Relationship Id="rId33" Type="http://schemas.openxmlformats.org/officeDocument/2006/relationships/image" Target="../media/image28.jpeg"/><Relationship Id="rId38" Type="http://schemas.openxmlformats.org/officeDocument/2006/relationships/image" Target="../media/image33.jpeg"/><Relationship Id="rId2" Type="http://schemas.openxmlformats.org/officeDocument/2006/relationships/image" Target="../media/image1.png"/><Relationship Id="rId16" Type="http://schemas.openxmlformats.org/officeDocument/2006/relationships/image" Target="../media/image13.jpeg"/><Relationship Id="rId20" Type="http://schemas.openxmlformats.org/officeDocument/2006/relationships/image" Target="../media/image15.jpeg"/><Relationship Id="rId29" Type="http://schemas.openxmlformats.org/officeDocument/2006/relationships/image" Target="../media/image24.jpeg"/><Relationship Id="rId41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openxmlformats.org/officeDocument/2006/relationships/image" Target="../media/image19.jpeg"/><Relationship Id="rId32" Type="http://schemas.openxmlformats.org/officeDocument/2006/relationships/image" Target="../media/image27.png"/><Relationship Id="rId37" Type="http://schemas.openxmlformats.org/officeDocument/2006/relationships/image" Target="../media/image32.jpeg"/><Relationship Id="rId40" Type="http://schemas.openxmlformats.org/officeDocument/2006/relationships/image" Target="../media/image35.jpeg"/><Relationship Id="rId5" Type="http://schemas.openxmlformats.org/officeDocument/2006/relationships/image" Target="../media/image4.png"/><Relationship Id="rId15" Type="http://schemas.openxmlformats.org/officeDocument/2006/relationships/chart" Target="../charts/chart1.xml"/><Relationship Id="rId23" Type="http://schemas.openxmlformats.org/officeDocument/2006/relationships/image" Target="../media/image18.jpeg"/><Relationship Id="rId28" Type="http://schemas.openxmlformats.org/officeDocument/2006/relationships/image" Target="../media/image23.png"/><Relationship Id="rId36" Type="http://schemas.openxmlformats.org/officeDocument/2006/relationships/image" Target="../media/image31.jpeg"/><Relationship Id="rId10" Type="http://schemas.openxmlformats.org/officeDocument/2006/relationships/hyperlink" Target="http://www.google.com/trends" TargetMode="External"/><Relationship Id="rId19" Type="http://schemas.openxmlformats.org/officeDocument/2006/relationships/chart" Target="../charts/chart3.xml"/><Relationship Id="rId31" Type="http://schemas.openxmlformats.org/officeDocument/2006/relationships/image" Target="../media/image26.jpeg"/><Relationship Id="rId44" Type="http://schemas.openxmlformats.org/officeDocument/2006/relationships/image" Target="../media/image3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Relationship Id="rId30" Type="http://schemas.openxmlformats.org/officeDocument/2006/relationships/image" Target="../media/image25.jpeg"/><Relationship Id="rId35" Type="http://schemas.openxmlformats.org/officeDocument/2006/relationships/image" Target="../media/image30.jpeg"/><Relationship Id="rId43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19354800" y="4122530"/>
            <a:ext cx="19050000" cy="22694538"/>
          </a:xfrm>
          <a:prstGeom prst="roundRect">
            <a:avLst>
              <a:gd name="adj" fmla="val 848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20872565" y="15392400"/>
            <a:ext cx="2673235" cy="9645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78" name="Table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47452"/>
              </p:ext>
            </p:extLst>
          </p:nvPr>
        </p:nvGraphicFramePr>
        <p:xfrm>
          <a:off x="20993535" y="11506200"/>
          <a:ext cx="2216706" cy="131698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549"/>
                <a:gridCol w="1043157"/>
              </a:tblGrid>
              <a:tr h="3500360">
                <a:tc>
                  <a:txBody>
                    <a:bodyPr/>
                    <a:lstStyle/>
                    <a:p>
                      <a:pPr algn="l" fontAlgn="b"/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235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22526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102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9104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1832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solidFill>
                            <a:schemeClr val="tx1"/>
                          </a:solidFill>
                          <a:effectLst/>
                        </a:rPr>
                        <a:t>620</a:t>
                      </a:r>
                      <a:endParaRPr lang="en-US" sz="19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  <a:tr h="1933899"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316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6299" marR="16299" marT="16299" marB="0" anchor="b">
                    <a:noFill/>
                  </a:tcPr>
                </a:tc>
              </a:tr>
            </a:tbl>
          </a:graphicData>
        </a:graphic>
      </p:graphicFrame>
      <p:sp>
        <p:nvSpPr>
          <p:cNvPr id="97" name="Rectangle 96"/>
          <p:cNvSpPr/>
          <p:nvPr/>
        </p:nvSpPr>
        <p:spPr>
          <a:xfrm>
            <a:off x="19943240" y="9611227"/>
            <a:ext cx="4479742" cy="51425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9677400" y="4122530"/>
            <a:ext cx="9372600" cy="226945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0184285" y="19721691"/>
            <a:ext cx="874563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Find Features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Pseudo Segmentation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Triangle Color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Encode/Render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</p:txBody>
      </p:sp>
      <p:sp>
        <p:nvSpPr>
          <p:cNvPr id="120" name="Rounded Rectangle 119"/>
          <p:cNvSpPr/>
          <p:nvPr/>
        </p:nvSpPr>
        <p:spPr>
          <a:xfrm>
            <a:off x="19718596" y="4968834"/>
            <a:ext cx="18381404" cy="1248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0" y="4085350"/>
            <a:ext cx="9372600" cy="22768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0" name="Rounded Rectangle 39"/>
          <p:cNvSpPr/>
          <p:nvPr/>
        </p:nvSpPr>
        <p:spPr>
          <a:xfrm>
            <a:off x="0" y="35025"/>
            <a:ext cx="38404800" cy="35116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51928" y="25330579"/>
            <a:ext cx="16072963" cy="179024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References</a:t>
            </a:r>
            <a:endParaRPr lang="en-US" sz="1800" dirty="0"/>
          </a:p>
          <a:p>
            <a:pPr algn="l"/>
            <a:r>
              <a:rPr lang="en-US" sz="1800" dirty="0"/>
              <a:t>Federal Standard 1037C Glossary of Telecommunication Terms http://</a:t>
            </a:r>
            <a:r>
              <a:rPr lang="en-US" sz="1800" dirty="0" smtClean="0"/>
              <a:t>www.its.bldrdoc.gov/fs-1037/fs-1037c.htm</a:t>
            </a:r>
          </a:p>
          <a:p>
            <a:pPr algn="l"/>
            <a:r>
              <a:rPr lang="en-US" sz="1800" dirty="0" smtClean="0"/>
              <a:t>How I Accidentally </a:t>
            </a:r>
            <a:r>
              <a:rPr lang="en-US" sz="1800" dirty="0" err="1" smtClean="0"/>
              <a:t>Kickstarted</a:t>
            </a:r>
            <a:r>
              <a:rPr lang="en-US" sz="1800" dirty="0" smtClean="0"/>
              <a:t> the Domestic Drone Boom CHRIS ANDERSONhttp://www.wired.com/2012/06/ff_drones/all</a:t>
            </a:r>
            <a:r>
              <a:rPr lang="en-US" sz="1800" dirty="0" smtClean="0"/>
              <a:t>/</a:t>
            </a:r>
          </a:p>
          <a:p>
            <a:pPr algn="l"/>
            <a:r>
              <a:rPr lang="en-US" sz="1800" dirty="0"/>
              <a:t>"Data Source: Google Trends (www.google.com/trends)."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6020655" y="5208591"/>
            <a:ext cx="5777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Results and Conclusions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60446" y="436612"/>
            <a:ext cx="312839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00" b="1" dirty="0" smtClean="0"/>
              <a:t>Real-Time Vector Geometry Based Video Compression for Low-Latency </a:t>
            </a:r>
            <a:r>
              <a:rPr lang="en-US" sz="8500" b="1" dirty="0" err="1" smtClean="0"/>
              <a:t>Teleoperation</a:t>
            </a:r>
            <a:r>
              <a:rPr lang="en-US" sz="8500" b="1" dirty="0" smtClean="0"/>
              <a:t> over Low-Bandwidth Connections</a:t>
            </a:r>
            <a:endParaRPr lang="en-US" sz="8500" b="1" dirty="0"/>
          </a:p>
        </p:txBody>
      </p:sp>
      <p:pic>
        <p:nvPicPr>
          <p:cNvPr id="33" name="Picture 2" descr="C:\Users\BOIRUM\Documents\Curt\CMU\Fall 2013\Computer Vision\Project\Test images\Picture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6" b="63209"/>
          <a:stretch/>
        </p:blipFill>
        <p:spPr bwMode="auto">
          <a:xfrm>
            <a:off x="45383821" y="3756760"/>
            <a:ext cx="1401687" cy="111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91374" y="4868894"/>
            <a:ext cx="9333626" cy="21836433"/>
            <a:chOff x="267574" y="4868894"/>
            <a:chExt cx="9333626" cy="21836433"/>
          </a:xfrm>
        </p:grpSpPr>
        <p:sp>
          <p:nvSpPr>
            <p:cNvPr id="42" name="Rounded Rectangle 41"/>
            <p:cNvSpPr/>
            <p:nvPr/>
          </p:nvSpPr>
          <p:spPr>
            <a:xfrm>
              <a:off x="284063" y="4868894"/>
              <a:ext cx="9033075" cy="302569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427" y="13959812"/>
              <a:ext cx="3685147" cy="239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025" y="13959813"/>
              <a:ext cx="3345349" cy="239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961244" y="6017189"/>
              <a:ext cx="7993130" cy="1877401"/>
              <a:chOff x="1639362" y="6550125"/>
              <a:chExt cx="7993130" cy="1877401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39362" y="6693016"/>
                <a:ext cx="2228352" cy="159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20747" y="6550125"/>
                <a:ext cx="1971272" cy="1877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145052" y="6600454"/>
                <a:ext cx="2487440" cy="1776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3446108" y="5147685"/>
              <a:ext cx="323838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What is FPV?</a:t>
              </a:r>
              <a:endParaRPr lang="en-US" sz="44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4063" y="8175846"/>
              <a:ext cx="9317137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Remote driving or flying an RC vehicle (drone) through wireless onboard video feed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Thrill/enjoyment/videography very similar to full sized vehicle for orders of magnitude cheaper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600" dirty="0"/>
                <a:t>Enabling immediate disaster investigation, search &amp; rescue, real-time information that was previously </a:t>
              </a:r>
              <a:r>
                <a:rPr lang="en-US" sz="3600" dirty="0" smtClean="0"/>
                <a:t>impossible/impractical</a:t>
              </a:r>
              <a:endParaRPr lang="en-US" sz="3600" dirty="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343774" y="21230123"/>
              <a:ext cx="8840073" cy="5181067"/>
              <a:chOff x="-4763" y="1295400"/>
              <a:chExt cx="9153526" cy="536477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-4763" y="3895725"/>
                <a:ext cx="9153526" cy="2764453"/>
                <a:chOff x="-4763" y="1228725"/>
                <a:chExt cx="9153526" cy="2764453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685800" y="3593068"/>
                  <a:ext cx="1426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End of 2011</a:t>
                  </a:r>
                  <a:endParaRPr lang="en-US" sz="20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3657600" y="3573107"/>
                  <a:ext cx="142699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End of 2013</a:t>
                  </a:r>
                  <a:endParaRPr lang="en-US" sz="2000" dirty="0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6553200" y="3549134"/>
                  <a:ext cx="20633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Beginning of 2014</a:t>
                  </a:r>
                  <a:endParaRPr lang="en-US" sz="2000" dirty="0"/>
                </a:p>
              </p:txBody>
            </p:sp>
            <p:pic>
              <p:nvPicPr>
                <p:cNvPr id="64" name="Picture 4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4763" y="1228725"/>
                  <a:ext cx="9153526" cy="2276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0" name="Picture 5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83"/>
              <a:stretch/>
            </p:blipFill>
            <p:spPr bwMode="auto">
              <a:xfrm>
                <a:off x="343294" y="1295400"/>
                <a:ext cx="8465762" cy="2409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67574" y="16962390"/>
              <a:ext cx="9033075" cy="1248954"/>
              <a:chOff x="1055321" y="17220478"/>
              <a:chExt cx="9033075" cy="1248954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055321" y="17220478"/>
                <a:ext cx="9033075" cy="124895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821697" y="17460235"/>
                <a:ext cx="75003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Explosion in Interest and Usage</a:t>
                </a:r>
                <a:endParaRPr lang="en-US" sz="4400" b="1" dirty="0"/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656631" y="26428328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200" dirty="0"/>
                <a:t>"Data Source: Google Trends (</a:t>
              </a:r>
              <a:r>
                <a:rPr lang="en-US" sz="1200" dirty="0">
                  <a:hlinkClick r:id="rId10"/>
                </a:rPr>
                <a:t>www.google.com/trends</a:t>
              </a:r>
              <a:r>
                <a:rPr lang="en-US" sz="1200" dirty="0"/>
                <a:t>)."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4093" y="18311389"/>
              <a:ext cx="4205694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Hobbyist</a:t>
              </a:r>
            </a:p>
            <a:p>
              <a:r>
                <a:rPr lang="en-US" sz="2800" dirty="0" smtClean="0"/>
                <a:t>Venders</a:t>
              </a:r>
            </a:p>
            <a:p>
              <a:r>
                <a:rPr lang="en-US" sz="2800" dirty="0" smtClean="0"/>
                <a:t>Open </a:t>
              </a:r>
              <a:r>
                <a:rPr lang="en-US" sz="2800" dirty="0"/>
                <a:t>source </a:t>
              </a:r>
              <a:r>
                <a:rPr lang="en-US" sz="2800" dirty="0" smtClean="0"/>
                <a:t>projects</a:t>
              </a:r>
            </a:p>
            <a:p>
              <a:r>
                <a:rPr lang="en-US" sz="2800" dirty="0" smtClean="0"/>
                <a:t>Fierce </a:t>
              </a:r>
              <a:r>
                <a:rPr lang="en-US" sz="2800" dirty="0"/>
                <a:t>market competition driving down prices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64093" y="21079736"/>
              <a:ext cx="6324058" cy="1248954"/>
              <a:chOff x="11066362" y="4923246"/>
              <a:chExt cx="9033075" cy="1248954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1066362" y="4923246"/>
                <a:ext cx="9033075" cy="124895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82340" y="5163003"/>
                <a:ext cx="56695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“</a:t>
                </a:r>
                <a:r>
                  <a:rPr lang="en-US" sz="4400" b="1" dirty="0" err="1" smtClean="0"/>
                  <a:t>fpv</a:t>
                </a:r>
                <a:r>
                  <a:rPr lang="en-US" sz="4400" b="1" dirty="0" smtClean="0"/>
                  <a:t>” US Google Trends</a:t>
                </a:r>
                <a:endParaRPr lang="en-US" sz="4400" b="1" dirty="0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572000" y="18353383"/>
              <a:ext cx="4914901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 smtClean="0"/>
                <a:t>Professional (Non-military)</a:t>
              </a:r>
            </a:p>
            <a:p>
              <a:r>
                <a:rPr lang="en-US" sz="2800" dirty="0" smtClean="0"/>
                <a:t>Real estate</a:t>
              </a:r>
            </a:p>
            <a:p>
              <a:r>
                <a:rPr lang="en-US" sz="2800" dirty="0" smtClean="0"/>
                <a:t>Agriculture</a:t>
              </a:r>
            </a:p>
            <a:p>
              <a:r>
                <a:rPr lang="en-US" sz="2800" dirty="0" smtClean="0"/>
                <a:t>Environmental /conservation</a:t>
              </a:r>
            </a:p>
            <a:p>
              <a:r>
                <a:rPr lang="en-US" sz="2800" dirty="0" smtClean="0"/>
                <a:t>Search </a:t>
              </a:r>
              <a:r>
                <a:rPr lang="en-US" sz="2800" dirty="0"/>
                <a:t>and </a:t>
              </a:r>
              <a:r>
                <a:rPr lang="en-US" sz="2800" dirty="0" smtClean="0"/>
                <a:t>rescue</a:t>
              </a:r>
            </a:p>
            <a:p>
              <a:r>
                <a:rPr lang="en-US" sz="2800" dirty="0" smtClean="0"/>
                <a:t>Research</a:t>
              </a:r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64524" y="4968834"/>
            <a:ext cx="9033076" cy="13014366"/>
            <a:chOff x="9999561" y="4929958"/>
            <a:chExt cx="9033076" cy="13014366"/>
          </a:xfrm>
        </p:grpSpPr>
        <p:sp>
          <p:nvSpPr>
            <p:cNvPr id="43" name="Rounded Rectangle 42"/>
            <p:cNvSpPr/>
            <p:nvPr/>
          </p:nvSpPr>
          <p:spPr>
            <a:xfrm>
              <a:off x="9999562" y="4929958"/>
              <a:ext cx="9033075" cy="1248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895478" y="5169715"/>
              <a:ext cx="52412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What is the problem?</a:t>
              </a:r>
              <a:endParaRPr lang="en-US" sz="4400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999562" y="6344561"/>
              <a:ext cx="9033075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Everything is in place except: Real-Time wireless video transmission</a:t>
              </a:r>
            </a:p>
            <a:p>
              <a:pPr marL="4229100" lvl="2" indent="-5715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Many low-bandwidth devices are perfect form factor and </a:t>
              </a:r>
              <a:r>
                <a:rPr lang="en-US" sz="3600" dirty="0" smtClean="0"/>
                <a:t>price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360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/>
                <a:t>But they cannot transfer data fast enough to support a useful video (max rate &lt;&lt;1Mb/s</a:t>
              </a:r>
              <a:r>
                <a:rPr lang="en-US" sz="3600" dirty="0" smtClean="0"/>
                <a:t>)</a:t>
              </a:r>
              <a:endParaRPr lang="en-US" sz="3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9999561" y="11334107"/>
              <a:ext cx="9033075" cy="1248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431986" y="11573864"/>
              <a:ext cx="61682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Computer Vision Solution</a:t>
              </a:r>
              <a:endParaRPr lang="en-US" sz="44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222201" y="12810409"/>
              <a:ext cx="4587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/>
                <a:t>Reduce </a:t>
              </a:r>
              <a:r>
                <a:rPr lang="en-US" sz="3600" b="1" dirty="0" smtClean="0"/>
                <a:t>Dimensionality</a:t>
              </a:r>
              <a:endParaRPr lang="en-US" sz="36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287000" y="13420009"/>
              <a:ext cx="8745636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Assume only subset of image data is </a:t>
              </a:r>
              <a:r>
                <a:rPr lang="en-US" sz="3600" b="1" dirty="0" smtClean="0"/>
                <a:t>needed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Corners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Edges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Areas </a:t>
              </a:r>
              <a:r>
                <a:rPr lang="en-US" sz="3600" dirty="0"/>
                <a:t>of high </a:t>
              </a:r>
              <a:r>
                <a:rPr lang="en-US" sz="3600" dirty="0" smtClean="0"/>
                <a:t>contrast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Areas </a:t>
              </a:r>
              <a:r>
                <a:rPr lang="en-US" sz="3600" dirty="0"/>
                <a:t>of high detail</a:t>
              </a:r>
            </a:p>
            <a:p>
              <a:r>
                <a:rPr lang="en-US" sz="3600" dirty="0"/>
                <a:t>Watching objects move = operator can build intuitive environmental </a:t>
              </a:r>
              <a:r>
                <a:rPr lang="en-US" sz="3600" dirty="0" smtClean="0"/>
                <a:t>model</a:t>
              </a:r>
            </a:p>
            <a:p>
              <a:pPr algn="ctr"/>
              <a:r>
                <a:rPr lang="en-US" sz="3600" b="1" dirty="0" smtClean="0"/>
                <a:t>Sounds </a:t>
              </a:r>
              <a:r>
                <a:rPr lang="en-US" sz="3600" b="1" dirty="0"/>
                <a:t>like Structure From Motion!</a:t>
              </a:r>
              <a:endParaRPr lang="en-US" sz="3600" b="1" dirty="0"/>
            </a:p>
          </p:txBody>
        </p:sp>
      </p:grpSp>
      <p:sp>
        <p:nvSpPr>
          <p:cNvPr id="122" name="Rounded Rectangle 121"/>
          <p:cNvSpPr/>
          <p:nvPr/>
        </p:nvSpPr>
        <p:spPr>
          <a:xfrm>
            <a:off x="9847162" y="18152271"/>
            <a:ext cx="9033075" cy="1248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1279585" y="18359870"/>
            <a:ext cx="5330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Algorithm Description</a:t>
            </a:r>
            <a:endParaRPr lang="en-US" sz="4400" b="1" dirty="0"/>
          </a:p>
        </p:txBody>
      </p:sp>
      <p:pic>
        <p:nvPicPr>
          <p:cNvPr id="37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2" b="63209"/>
          <a:stretch/>
        </p:blipFill>
        <p:spPr bwMode="auto">
          <a:xfrm>
            <a:off x="14606514" y="24841200"/>
            <a:ext cx="2424023" cy="19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0" b="62928"/>
          <a:stretch/>
        </p:blipFill>
        <p:spPr bwMode="auto">
          <a:xfrm>
            <a:off x="15172580" y="23202100"/>
            <a:ext cx="2446173" cy="194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3" b="62928"/>
          <a:stretch/>
        </p:blipFill>
        <p:spPr bwMode="auto">
          <a:xfrm>
            <a:off x="15760796" y="21613524"/>
            <a:ext cx="2446171" cy="19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20" b="62928"/>
          <a:stretch/>
        </p:blipFill>
        <p:spPr bwMode="auto">
          <a:xfrm>
            <a:off x="16349010" y="19831710"/>
            <a:ext cx="2420227" cy="19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itle 1"/>
          <p:cNvSpPr txBox="1">
            <a:spLocks/>
          </p:cNvSpPr>
          <p:nvPr/>
        </p:nvSpPr>
        <p:spPr>
          <a:xfrm>
            <a:off x="19943240" y="6609265"/>
            <a:ext cx="8229600" cy="1143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 fontScale="25000" lnSpcReduction="20000"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Feature Detection Comparison</a:t>
            </a:r>
            <a:endParaRPr lang="en-US" dirty="0"/>
          </a:p>
        </p:txBody>
      </p:sp>
      <p:graphicFrame>
        <p:nvGraphicFramePr>
          <p:cNvPr id="126" name="Chart 1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889037"/>
              </p:ext>
            </p:extLst>
          </p:nvPr>
        </p:nvGraphicFramePr>
        <p:xfrm>
          <a:off x="19790840" y="76300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127" name="Picture 2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840" y="7858627"/>
            <a:ext cx="2628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/>
          <p:cNvSpPr txBox="1"/>
          <p:nvPr/>
        </p:nvSpPr>
        <p:spPr>
          <a:xfrm>
            <a:off x="25603805" y="9839827"/>
            <a:ext cx="2499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630 x 420 pixels</a:t>
            </a:r>
            <a:endParaRPr lang="en-US" sz="2800" dirty="0"/>
          </a:p>
        </p:txBody>
      </p:sp>
      <p:pic>
        <p:nvPicPr>
          <p:cNvPr id="129" name="Picture 3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840" y="10849475"/>
            <a:ext cx="2628900" cy="1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0" name="Chart 1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438558"/>
              </p:ext>
            </p:extLst>
          </p:nvPr>
        </p:nvGraphicFramePr>
        <p:xfrm>
          <a:off x="19790840" y="104240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131" name="TextBox 130"/>
          <p:cNvSpPr txBox="1"/>
          <p:nvPr/>
        </p:nvSpPr>
        <p:spPr>
          <a:xfrm>
            <a:off x="25545295" y="12583027"/>
            <a:ext cx="268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1627 x 910 pixels</a:t>
            </a:r>
            <a:endParaRPr lang="en-US" sz="2800" dirty="0"/>
          </a:p>
        </p:txBody>
      </p:sp>
      <p:sp>
        <p:nvSpPr>
          <p:cNvPr id="132" name="Title 1"/>
          <p:cNvSpPr txBox="1">
            <a:spLocks/>
          </p:cNvSpPr>
          <p:nvPr/>
        </p:nvSpPr>
        <p:spPr>
          <a:xfrm>
            <a:off x="29696560" y="6629400"/>
            <a:ext cx="8229600" cy="1143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 fontScale="32500" lnSpcReduction="20000"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Compression Time</a:t>
            </a:r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29831027" y="7519561"/>
            <a:ext cx="8229600" cy="2667001"/>
            <a:chOff x="609600" y="1447799"/>
            <a:chExt cx="8229600" cy="2667001"/>
          </a:xfrm>
        </p:grpSpPr>
        <p:graphicFrame>
          <p:nvGraphicFramePr>
            <p:cNvPr id="134" name="Chart 1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97170719"/>
                </p:ext>
              </p:extLst>
            </p:nvPr>
          </p:nvGraphicFramePr>
          <p:xfrm>
            <a:off x="609600" y="1447799"/>
            <a:ext cx="8229600" cy="2667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135" name="TextBox 134"/>
            <p:cNvSpPr txBox="1"/>
            <p:nvPr/>
          </p:nvSpPr>
          <p:spPr>
            <a:xfrm>
              <a:off x="3217468" y="1828799"/>
              <a:ext cx="291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Compression Limited to 316 Triangles</a:t>
              </a:r>
            </a:p>
          </p:txBody>
        </p:sp>
      </p:grpSp>
      <p:pic>
        <p:nvPicPr>
          <p:cNvPr id="136" name="Picture 135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357" y="10354535"/>
            <a:ext cx="1861088" cy="12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43" y="10297886"/>
            <a:ext cx="2319590" cy="12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3" descr="C:\Users\BOIRUM\Documents\Curt\CMU\Fall 2013\Computer Vision\Project\Test images\fig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763" y="10351564"/>
            <a:ext cx="1243696" cy="12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C:\Users\BOIRUM\Documents\Curt\CMU\Fall 2013\Computer Vision\Project\Test images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243" y="10354535"/>
            <a:ext cx="1676400" cy="12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 descr="C:\Users\BOIRUM\Documents\Curt\CMU\Fall 2013\Computer Vision\Project\Test images\nasa_mars_rover_video_outPut_fps30_bLim200000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358" y="11974287"/>
            <a:ext cx="1846573" cy="12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7" descr="C:\Users\BOIRUM\Documents\Curt\CMU\Fall 2013\Computer Vision\Project\Test images\Picture1_outPut_fps30_bLim200000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244" y="12045836"/>
            <a:ext cx="1676400" cy="12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8" descr="C:\Users\BOIRUM\Documents\Curt\CMU\Fall 2013\Computer Vision\Project\Test images\fig1_outPut_fps30_bLim200000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763" y="11974286"/>
            <a:ext cx="1323545" cy="1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9" descr="C:\Users\BOIRUM\Documents\Curt\CMU\Fall 2013\Computer Vision\Project\Test images\newYork1_outPut_fps30_bLim200000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243" y="11907164"/>
            <a:ext cx="2319589" cy="12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ectangle 178"/>
          <p:cNvSpPr/>
          <p:nvPr/>
        </p:nvSpPr>
        <p:spPr>
          <a:xfrm>
            <a:off x="20878800" y="14753728"/>
            <a:ext cx="14835889" cy="5395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0" name="Title 1"/>
          <p:cNvSpPr txBox="1">
            <a:spLocks/>
          </p:cNvSpPr>
          <p:nvPr/>
        </p:nvSpPr>
        <p:spPr>
          <a:xfrm>
            <a:off x="22254287" y="13317731"/>
            <a:ext cx="14082615" cy="1955919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>
            <a:lvl1pPr algn="ctr" defTabSz="3657600" rtl="0" eaLnBrk="1" latinLnBrk="0" hangingPunct="1">
              <a:spcBef>
                <a:spcPct val="0"/>
              </a:spcBef>
              <a:buNone/>
              <a:defRPr sz="17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Compression Ranges</a:t>
            </a:r>
            <a:endParaRPr lang="en-US" sz="4000" b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21141165" y="14901446"/>
            <a:ext cx="2510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Original Size KB</a:t>
            </a:r>
            <a:endParaRPr lang="en-US" sz="1600" dirty="0"/>
          </a:p>
        </p:txBody>
      </p:sp>
      <p:sp>
        <p:nvSpPr>
          <p:cNvPr id="182" name="TextBox 181"/>
          <p:cNvSpPr txBox="1"/>
          <p:nvPr/>
        </p:nvSpPr>
        <p:spPr>
          <a:xfrm>
            <a:off x="20872565" y="1571855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Compressed Size KB</a:t>
            </a:r>
            <a:endParaRPr lang="en-US" sz="2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2314541" y="15701279"/>
            <a:ext cx="123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 of Triangles</a:t>
            </a:r>
            <a:endParaRPr lang="en-US" sz="20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23702088" y="14878145"/>
            <a:ext cx="12012601" cy="10172116"/>
            <a:chOff x="1905000" y="768603"/>
            <a:chExt cx="7019925" cy="5944382"/>
          </a:xfrm>
        </p:grpSpPr>
        <p:pic>
          <p:nvPicPr>
            <p:cNvPr id="185" name="Picture 184" descr="C:\Users\BOIRUM\Documents\Curt\CMU\Fall 2013\Computer Vision\Project\Test images\nasa_mars_rover_video_outPut_fps30_bLim200000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5763475"/>
              <a:ext cx="1371397" cy="92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185" descr="C:\Users\BOIRUM\Documents\Curt\CMU\Fall 2013\Computer Vision\Project\Test images\nasa_mars_rover_video_outPut_fps15_bLim200000.jp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624953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186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213972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187" descr="C:\Users\BOIRUM\Documents\Curt\CMU\Fall 2013\Computer Vision\Project\Test images\nasa_mars_rover_video_outPut_fps5_bLim200000.bmp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486431"/>
              <a:ext cx="1378276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9" name="Picture 188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2352495"/>
              <a:ext cx="1371397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/>
            <p:cNvSpPr txBox="1"/>
            <p:nvPr/>
          </p:nvSpPr>
          <p:spPr>
            <a:xfrm>
              <a:off x="2326276" y="777409"/>
              <a:ext cx="335549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280</a:t>
              </a:r>
              <a:endParaRPr lang="en-US" sz="2000" dirty="0"/>
            </a:p>
          </p:txBody>
        </p:sp>
        <p:pic>
          <p:nvPicPr>
            <p:cNvPr id="191" name="Picture 13" descr="C:\Users\BOIRUM\Documents\Curt\CMU\Fall 2013\Computer Vision\Project\Test images\newYork2_outPut_fps15_bLim200000.jp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465" y="3495956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14" descr="C:\Users\BOIRUM\Documents\Curt\CMU\Fall 2013\Computer Vision\Project\Test images\newYork2_outPut_fps30_bLim200000.jpg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140" y="5763475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6" descr="C:\Users\BOIRUM\Documents\Curt\CMU\Fall 2013\Computer Vision\Project\Test images\newYork2.pn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1203875"/>
              <a:ext cx="1598523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" name="Picture 1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515" y="4624953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2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2352495"/>
              <a:ext cx="1589686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6" name="Group 195"/>
            <p:cNvGrpSpPr/>
            <p:nvPr/>
          </p:nvGrpSpPr>
          <p:grpSpPr>
            <a:xfrm>
              <a:off x="5341102" y="1196543"/>
              <a:ext cx="1681245" cy="5509079"/>
              <a:chOff x="6153150" y="1207897"/>
              <a:chExt cx="1681245" cy="5509079"/>
            </a:xfrm>
          </p:grpSpPr>
          <p:pic>
            <p:nvPicPr>
              <p:cNvPr id="205" name="Picture 3" descr="C:\Users\BOIRUM\Documents\Curt\CMU\Fall 2013\Computer Vision\Project\Test images\newYork1_outPut_fps1_bLim200000.jpg"/>
              <p:cNvPicPr>
                <a:picLocks noChangeAspect="1" noChangeArrowheads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352495"/>
                <a:ext cx="1633620" cy="914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" name="Picture 4" descr="C:\Users\BOIRUM\Documents\Curt\CMU\Fall 2013\Computer Vision\Project\Test images\newYork1_outPut_fps5_bLim200000.jpg"/>
              <p:cNvPicPr>
                <a:picLocks noChangeAspect="1" noChangeArrowheads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3496293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" name="Picture 5" descr="C:\Users\BOIRUM\Documents\Curt\CMU\Fall 2013\Computer Vision\Project\Test images\newYork1_outPut_fps15_bLim200000.jpg"/>
              <p:cNvPicPr>
                <a:picLocks noChangeAspect="1" noChangeArrowheads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4634478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" name="Picture 6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0" y="5792050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9" name="Picture 7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1" y="1207897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7" name="Picture 8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5" y="1208314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9" descr="C:\Users\BOIRUM\Documents\Curt\CMU\Fall 2013\Computer Vision\Project\Test images\newYork4_outPut_fps1_bLim200000.jpg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755" y="2315753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10" descr="C:\Users\BOIRUM\Documents\Curt\CMU\Fall 2013\Computer Vision\Project\Test images\newYork4_outPut_fps15_bLim200000.jpg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6" y="4615760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11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1" y="5773332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12" descr="C:\Users\BOIRUM\Documents\Curt\CMU\Fall 2013\Computer Vision\Project\Test images\newYork4_outPut_fps5_bLim200000.jpg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0" y="3495956"/>
              <a:ext cx="1701365" cy="95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4059814" y="768603"/>
              <a:ext cx="411426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1329</a:t>
              </a:r>
              <a:endParaRPr lang="en-US" sz="200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899575" y="768603"/>
              <a:ext cx="411426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1470</a:t>
              </a:r>
              <a:endParaRPr lang="en-US" sz="200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7806380" y="768603"/>
              <a:ext cx="335549" cy="233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716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4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BOIRUM\Documents\MATLAB\testIms\testIMG_VectCompSml2_fps5_bLim10000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C:\Users\BOIRUM\Documents\MATLAB\testIms\testIMG_VectCompSml2_fps15_bLim1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4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C:\Users\BOIRUM\Documents\MATLAB\testIms\testIMG_VectCompSml2_fps60_bLim10000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2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74681" y="10706100"/>
            <a:ext cx="198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fps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17843" y="105918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fps</a:t>
            </a:r>
            <a:endParaRPr lang="en-US" dirty="0"/>
          </a:p>
        </p:txBody>
      </p:sp>
      <p:pic>
        <p:nvPicPr>
          <p:cNvPr id="2052" name="Picture 4" descr="C:\Users\BOIRUM\Documents\MATLAB\testIms\testIMG_bmp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0" y="19202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BOIRUM\Documents\MATLAB\testIms\testIMG_VectCompSml2_fps30_bLim100000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461" y="3581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5018843" y="107442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fps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943643" y="10782300"/>
            <a:ext cx="245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fps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0706" y="5838734"/>
            <a:ext cx="371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100kbit/s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0704" y="15211334"/>
            <a:ext cx="371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200kbit/s</a:t>
            </a:r>
            <a:endParaRPr lang="en-US" dirty="0"/>
          </a:p>
        </p:txBody>
      </p:sp>
      <p:pic>
        <p:nvPicPr>
          <p:cNvPr id="2057" name="Picture 9" descr="C:\Users\BOIRUM\Documents\MATLAB\testIms\testIMG_VectCompSml2_fps5_bLim200000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60" y="1295399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BOIRUM\Documents\MATLAB\testIms\testIMG_VectCompSml2_fps15_bLim200000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404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BOIRUM\Documents\MATLAB\testIms\testIMG_VectCompSml2_fps30_bLim200000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461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BOIRUM\Documents\MATLAB\testIms\testIMG_VectCompSml2_fps60_bLim200000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0261" y="129540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3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4843</TotalTime>
  <Words>304</Words>
  <Application>Microsoft Office PowerPoint</Application>
  <PresentationFormat>Custom</PresentationFormat>
  <Paragraphs>89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Tulsa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BOIRUM</dc:creator>
  <cp:lastModifiedBy>BOIRUM</cp:lastModifiedBy>
  <cp:revision>34</cp:revision>
  <dcterms:created xsi:type="dcterms:W3CDTF">2014-05-08T04:27:18Z</dcterms:created>
  <dcterms:modified xsi:type="dcterms:W3CDTF">2014-05-14T14:35:05Z</dcterms:modified>
</cp:coreProperties>
</file>